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6" r:id="rId2"/>
    <p:sldId id="272" r:id="rId3"/>
    <p:sldId id="274" r:id="rId4"/>
    <p:sldId id="273" r:id="rId5"/>
    <p:sldId id="277" r:id="rId6"/>
    <p:sldId id="278" r:id="rId7"/>
    <p:sldId id="261" r:id="rId8"/>
    <p:sldId id="279" r:id="rId9"/>
    <p:sldId id="280" r:id="rId10"/>
    <p:sldId id="268" r:id="rId11"/>
    <p:sldId id="266" r:id="rId12"/>
    <p:sldId id="269" r:id="rId13"/>
    <p:sldId id="267" r:id="rId14"/>
    <p:sldId id="271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>
        <p:scale>
          <a:sx n="75" d="100"/>
          <a:sy n="75" d="100"/>
        </p:scale>
        <p:origin x="936" y="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834EF-D6B4-4D21-8EB4-A3FD9373FD55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CE6CC-B408-4A5D-A188-64E252BB96A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Das lauteste Lebewesen: Bis zu 140 Dezibel. Lauter als ein Düsenflugzeug. Über der Schmerzgrenze.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26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22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515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80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CE6CC-B408-4A5D-A188-64E252BB96A8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0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257800"/>
            <a:ext cx="8001000" cy="838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0960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77050" y="152400"/>
            <a:ext cx="2190750" cy="6019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419850" cy="60198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E5FD29-2E6C-429A-AB4D-69EBF15280F9}" type="datetimeFigureOut">
              <a:rPr lang="en-US" smtClean="0"/>
              <a:pPr/>
              <a:t>5/10/2025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F63213-91E6-4362-8512-6B8AAC6A0AB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Does God Speak With Us?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371600" y="6034110"/>
            <a:ext cx="6400800" cy="6096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Part 2 – Recognizing God’s Voice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2987156" y="1796404"/>
            <a:ext cx="1440000" cy="10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Word</a:t>
            </a:r>
          </a:p>
        </p:txBody>
      </p:sp>
      <p:sp>
        <p:nvSpPr>
          <p:cNvPr id="5" name="Ellipse 4"/>
          <p:cNvSpPr/>
          <p:nvPr/>
        </p:nvSpPr>
        <p:spPr>
          <a:xfrm>
            <a:off x="4538726" y="1796404"/>
            <a:ext cx="1440000" cy="10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Spirit</a:t>
            </a:r>
          </a:p>
        </p:txBody>
      </p:sp>
      <p:sp>
        <p:nvSpPr>
          <p:cNvPr id="6" name="Pfeil nach unten 5"/>
          <p:cNvSpPr/>
          <p:nvPr/>
        </p:nvSpPr>
        <p:spPr>
          <a:xfrm rot="2355776">
            <a:off x="2652313" y="2807465"/>
            <a:ext cx="360000" cy="16200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feil nach unten 6"/>
          <p:cNvSpPr/>
          <p:nvPr/>
        </p:nvSpPr>
        <p:spPr>
          <a:xfrm rot="19244224" flipH="1">
            <a:off x="5972678" y="2807465"/>
            <a:ext cx="360000" cy="16200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732446" y="4483759"/>
            <a:ext cx="2714644" cy="121444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 in God’s Place</a:t>
            </a:r>
          </a:p>
        </p:txBody>
      </p:sp>
      <p:sp>
        <p:nvSpPr>
          <p:cNvPr id="9" name="Ellipse 8"/>
          <p:cNvSpPr/>
          <p:nvPr/>
        </p:nvSpPr>
        <p:spPr>
          <a:xfrm>
            <a:off x="5733106" y="4483759"/>
            <a:ext cx="2714644" cy="121444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Self in</a:t>
            </a:r>
            <a:b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Place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306800" y="1982461"/>
            <a:ext cx="1555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Through a Messenger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090296" y="2143904"/>
            <a:ext cx="15001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Personally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803884" y="580342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2 Thessalonians 2:4 Matthew 23:5-14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376048" y="580342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Exodus 5:2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2276780" y="319086"/>
            <a:ext cx="6543692" cy="895336"/>
          </a:xfrm>
        </p:spPr>
        <p:txBody>
          <a:bodyPr/>
          <a:lstStyle/>
          <a:p>
            <a:pPr algn="l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When We Don’t Recognize God</a:t>
            </a:r>
          </a:p>
        </p:txBody>
      </p:sp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6F2A4ECF-0EBD-6DF1-AAA8-F0B2F6C8EF3C}"/>
              </a:ext>
            </a:extLst>
          </p:cNvPr>
          <p:cNvSpPr/>
          <p:nvPr/>
        </p:nvSpPr>
        <p:spPr>
          <a:xfrm>
            <a:off x="3654564" y="4848666"/>
            <a:ext cx="1846116" cy="484632"/>
          </a:xfrm>
          <a:prstGeom prst="left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3108" y="390524"/>
            <a:ext cx="6543692" cy="823898"/>
          </a:xfrm>
        </p:spPr>
        <p:txBody>
          <a:bodyPr/>
          <a:lstStyle/>
          <a:p>
            <a:pPr algn="l"/>
            <a:r>
              <a:rPr lang="en-US" sz="2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Character of God’s Messenger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4286248" y="1709782"/>
            <a:ext cx="4606232" cy="4757694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b="1" dirty="0">
                <a:latin typeface="Liberation Sans Narrow" panose="020B0606020202030204" pitchFamily="34" charset="0"/>
              </a:rPr>
              <a:t>John the Baptist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3:22-26 (Jealousy of the Disciples)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3:27-28 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3:9 (Joy instead of Jealousy)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3:30 (John’s Humility)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3:31-36 (Leads to Christ)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b="1" dirty="0">
                <a:latin typeface="Liberation Sans Narrow" panose="020B0606020202030204" pitchFamily="34" charset="0"/>
              </a:rPr>
              <a:t>God Leads the Humble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Psalm 25:9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John 7:17 (Willingness to Learn)</a:t>
            </a:r>
          </a:p>
          <a:p>
            <a:pPr marL="457200" lvl="1" indent="-27432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James 1:5 (An Inquirer)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714348" y="2030404"/>
            <a:ext cx="3000395" cy="82389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Word of God through the messenger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41420" y="5138754"/>
            <a:ext cx="1474396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Messenger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42844" y="3386144"/>
            <a:ext cx="11557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013056" y="3386144"/>
            <a:ext cx="10795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</a:t>
            </a:r>
            <a:endParaRPr lang="en-US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5400000" flipV="1">
            <a:off x="1691453" y="3031332"/>
            <a:ext cx="928694" cy="1428760"/>
          </a:xfrm>
          <a:prstGeom prst="upArrow">
            <a:avLst>
              <a:gd name="adj1" fmla="val 59464"/>
              <a:gd name="adj2" fmla="val 31257"/>
            </a:avLst>
          </a:prstGeom>
          <a:solidFill>
            <a:srgbClr val="00B0F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square" anchor="ctr"/>
          <a:lstStyle/>
          <a:p>
            <a:pPr algn="ctr">
              <a:lnSpc>
                <a:spcPct val="80000"/>
              </a:lnSpc>
            </a:pPr>
            <a:endParaRPr lang="en-US" sz="1600" b="1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043608" y="4286256"/>
            <a:ext cx="22145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Leads to a personal connection with God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animBg="1"/>
      <p:bldP spid="13" grpId="0" animBg="1"/>
      <p:bldP spid="14" grpId="0" animBg="1"/>
      <p:bldP spid="15" grpId="0" animBg="1"/>
      <p:bldP spid="16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 rot="5400000" flipV="1">
            <a:off x="6365081" y="3184367"/>
            <a:ext cx="1482725" cy="1789112"/>
          </a:xfrm>
          <a:custGeom>
            <a:avLst/>
            <a:gdLst>
              <a:gd name="G0" fmla="+- 16079 0 0"/>
              <a:gd name="G1" fmla="+- 2606 0 0"/>
              <a:gd name="G2" fmla="+- 12158 0 2606"/>
              <a:gd name="G3" fmla="+- G2 0 2606"/>
              <a:gd name="G4" fmla="*/ G3 32768 32059"/>
              <a:gd name="G5" fmla="*/ G4 1 2"/>
              <a:gd name="G6" fmla="+- 21600 0 16079"/>
              <a:gd name="G7" fmla="*/ G6 2606 6079"/>
              <a:gd name="G8" fmla="+- G7 16079 0"/>
              <a:gd name="T0" fmla="*/ 16079 w 21600"/>
              <a:gd name="T1" fmla="*/ 0 h 21600"/>
              <a:gd name="T2" fmla="*/ 16079 w 21600"/>
              <a:gd name="T3" fmla="*/ 12158 h 21600"/>
              <a:gd name="T4" fmla="*/ 355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0 w 21600"/>
              <a:gd name="T13" fmla="*/ 12158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079" y="0"/>
                </a:lnTo>
                <a:lnTo>
                  <a:pt x="16079" y="2606"/>
                </a:lnTo>
                <a:lnTo>
                  <a:pt x="12427" y="2606"/>
                </a:lnTo>
                <a:cubicBezTo>
                  <a:pt x="5564" y="2606"/>
                  <a:pt x="0" y="6883"/>
                  <a:pt x="0" y="12158"/>
                </a:cubicBezTo>
                <a:lnTo>
                  <a:pt x="0" y="21600"/>
                </a:lnTo>
                <a:lnTo>
                  <a:pt x="7100" y="21600"/>
                </a:lnTo>
                <a:lnTo>
                  <a:pt x="7100" y="12158"/>
                </a:lnTo>
                <a:cubicBezTo>
                  <a:pt x="7100" y="10719"/>
                  <a:pt x="9485" y="9552"/>
                  <a:pt x="12427" y="9552"/>
                </a:cubicBezTo>
                <a:lnTo>
                  <a:pt x="16079" y="9552"/>
                </a:lnTo>
                <a:lnTo>
                  <a:pt x="16079" y="12158"/>
                </a:lnTo>
                <a:close/>
              </a:path>
            </a:pathLst>
          </a:custGeom>
          <a:solidFill>
            <a:srgbClr val="00B0F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en-US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854843" y="1963724"/>
            <a:ext cx="2786082" cy="739792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Word through the Messenger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8997" y="4980634"/>
            <a:ext cx="1453269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Messenger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42238" y="3228024"/>
            <a:ext cx="11557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12450" y="3228024"/>
            <a:ext cx="10795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5400000" flipV="1">
            <a:off x="1790847" y="2873212"/>
            <a:ext cx="928694" cy="1428760"/>
          </a:xfrm>
          <a:prstGeom prst="upArrow">
            <a:avLst>
              <a:gd name="adj1" fmla="val 59464"/>
              <a:gd name="adj2" fmla="val 31257"/>
            </a:avLst>
          </a:prstGeom>
          <a:solidFill>
            <a:srgbClr val="00B0F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square" anchor="ctr"/>
          <a:lstStyle/>
          <a:p>
            <a:pPr algn="ctr">
              <a:lnSpc>
                <a:spcPct val="80000"/>
              </a:lnSpc>
            </a:pPr>
            <a:endParaRPr lang="en-US" sz="1600" b="1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857752" y="3228024"/>
            <a:ext cx="11557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772400" y="3228024"/>
            <a:ext cx="10795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172200" y="4834572"/>
            <a:ext cx="1079500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Man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358083" y="4149080"/>
            <a:ext cx="13903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Liberation Sans Narrow" panose="020B0606020202030204" pitchFamily="34" charset="0"/>
              </a:rPr>
              <a:t>Binds loyalty and affection to himself</a:t>
            </a: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548338" y="1952620"/>
            <a:ext cx="2667000" cy="7620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 in</a:t>
            </a:r>
            <a:b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Place</a:t>
            </a: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546599" y="1643050"/>
            <a:ext cx="0" cy="452225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7000892" cy="939784"/>
          </a:xfrm>
        </p:spPr>
        <p:txBody>
          <a:bodyPr/>
          <a:lstStyle/>
          <a:p>
            <a:pPr algn="l"/>
            <a:r>
              <a:rPr lang="en-US" sz="2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to Recognize God’s Messenger?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161074" y="4194816"/>
            <a:ext cx="22145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Liberation Sans Narrow" panose="020B0606020202030204" pitchFamily="34" charset="0"/>
              </a:rPr>
              <a:t>Leads to a personal connection with God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4040188" cy="488906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Messenger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57200" y="2348880"/>
            <a:ext cx="3898776" cy="3449544"/>
          </a:xfrm>
        </p:spPr>
        <p:txBody>
          <a:bodyPr/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Is humble and teachable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Leads to a personal connection</a:t>
            </a:r>
            <a:br>
              <a:rPr lang="en-US" sz="20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with God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Is happy if we have a closer connection to God than to him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Steps back when his task</a:t>
            </a:r>
            <a:br>
              <a:rPr lang="en-US" sz="20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is done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Speaks God’s Word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Imparts Faith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Leads to God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>
          <a:xfrm>
            <a:off x="4645025" y="1772816"/>
            <a:ext cx="4041775" cy="488906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 in the Place of God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348880"/>
            <a:ext cx="4041775" cy="3449544"/>
          </a:xfrm>
        </p:spPr>
        <p:txBody>
          <a:bodyPr/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Is proud and self-confident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Wants to make us dependent</a:t>
            </a:r>
            <a:br>
              <a:rPr lang="en-US" sz="20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on him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Is jealous if he no longer has</a:t>
            </a:r>
            <a:br>
              <a:rPr lang="en-US" sz="20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all the attention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Fearfully clings to his power and position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Speaks his own words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Sows seeds of Doubt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latin typeface="Liberation Sans Narrow" panose="020B0606020202030204" pitchFamily="34" charset="0"/>
              </a:rPr>
              <a:t>Separates from God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749372" cy="939784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to Recognize God’s Messenger?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uiExpand="1" build="p"/>
      <p:bldP spid="7" grpId="0" build="p"/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152400"/>
            <a:ext cx="6820810" cy="1143000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 We Recognize God’s Voice?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04800" y="2928934"/>
            <a:ext cx="8534400" cy="324326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Humility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Psalm</a:t>
            </a:r>
            <a:r>
              <a:rPr lang="en-US" sz="2000" dirty="0"/>
              <a:t> 25:9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Willingness to learn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John</a:t>
            </a:r>
            <a:r>
              <a:rPr lang="en-US" sz="2000" dirty="0"/>
              <a:t> 7:17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Isaiah</a:t>
            </a:r>
            <a:r>
              <a:rPr lang="en-US" sz="2000" dirty="0"/>
              <a:t> 50:4</a:t>
            </a:r>
          </a:p>
          <a:p>
            <a:pPr lvl="1">
              <a:spcAft>
                <a:spcPts val="600"/>
              </a:spcAft>
            </a:pPr>
            <a:r>
              <a:rPr lang="en-US" sz="2000" i="1" dirty="0"/>
              <a:t>James</a:t>
            </a:r>
            <a:r>
              <a:rPr lang="en-US" sz="2000" dirty="0"/>
              <a:t> 1,5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928662" y="1857364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“Blessed are the pure in heart, for they shall see God.”</a:t>
            </a:r>
            <a:r>
              <a:rPr lang="en-US" sz="2800" baseline="0" dirty="0"/>
              <a:t> </a:t>
            </a:r>
            <a:r>
              <a:rPr lang="en-US" sz="2800" i="1" baseline="0" dirty="0"/>
              <a:t>Matthew</a:t>
            </a:r>
            <a:r>
              <a:rPr lang="en-US" sz="2800" baseline="0" dirty="0"/>
              <a:t> 5:8</a:t>
            </a:r>
            <a:endParaRPr lang="en-US" sz="28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3622"/>
            <a:ext cx="9171709" cy="557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336846"/>
            <a:ext cx="6748802" cy="919146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 We Recognize God’s Voice?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92943" y="1844824"/>
            <a:ext cx="7358114" cy="129266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US" sz="2800" dirty="0">
                <a:latin typeface="Liberation Sans Narrow" panose="020B0606020202030204" pitchFamily="34" charset="0"/>
              </a:rPr>
              <a:t>“Blessed are the pure in heart, </a:t>
            </a:r>
            <a:br>
              <a:rPr lang="en-US" sz="2800" dirty="0">
                <a:latin typeface="Liberation Sans Narrow" panose="020B0606020202030204" pitchFamily="34" charset="0"/>
              </a:rPr>
            </a:br>
            <a:r>
              <a:rPr lang="en-US" sz="2800" dirty="0">
                <a:latin typeface="Liberation Sans Narrow" panose="020B0606020202030204" pitchFamily="34" charset="0"/>
              </a:rPr>
              <a:t>for they shall see God</a:t>
            </a:r>
            <a:r>
              <a:rPr lang="en-US" sz="2800" baseline="0" dirty="0">
                <a:latin typeface="Liberation Sans Narrow" panose="020B0606020202030204" pitchFamily="34" charset="0"/>
              </a:rPr>
              <a:t>.”</a:t>
            </a:r>
          </a:p>
          <a:p>
            <a:pPr algn="ctr">
              <a:spcBef>
                <a:spcPts val="600"/>
              </a:spcBef>
            </a:pPr>
            <a:r>
              <a:rPr lang="en-US" sz="2000" baseline="0" dirty="0">
                <a:latin typeface="Liberation Sans Narrow" panose="020B0606020202030204" pitchFamily="34" charset="0"/>
              </a:rPr>
              <a:t>Matthew</a:t>
            </a:r>
            <a:r>
              <a:rPr lang="en-US" sz="2000" i="1" baseline="0" dirty="0">
                <a:latin typeface="Liberation Sans Narrow" panose="020B0606020202030204" pitchFamily="34" charset="0"/>
              </a:rPr>
              <a:t> </a:t>
            </a:r>
            <a:r>
              <a:rPr lang="en-US" sz="2000" baseline="0" dirty="0">
                <a:latin typeface="Liberation Sans Narrow" panose="020B0606020202030204" pitchFamily="34" charset="0"/>
              </a:rPr>
              <a:t>5:8</a:t>
            </a:r>
            <a:endParaRPr lang="en-US" sz="2800" dirty="0">
              <a:latin typeface="Liberation Sans Narrow" panose="020B0606020202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92943" y="3356992"/>
            <a:ext cx="7358114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iberation Sans Narrow" panose="020B0606020202030204" pitchFamily="34" charset="0"/>
              </a:rPr>
              <a:t>Only like can understand and appreciate like.</a:t>
            </a:r>
          </a:p>
          <a:p>
            <a:pPr algn="ctr"/>
            <a:r>
              <a:rPr lang="en-US" sz="2800" dirty="0">
                <a:latin typeface="Liberation Sans Narrow" panose="020B0606020202030204" pitchFamily="34" charset="0"/>
              </a:rPr>
              <a:t>In order to recognize God’s voice</a:t>
            </a:r>
          </a:p>
          <a:p>
            <a:pPr algn="ctr"/>
            <a:r>
              <a:rPr lang="en-US" sz="2800" dirty="0">
                <a:latin typeface="Liberation Sans Narrow" panose="020B0606020202030204" pitchFamily="34" charset="0"/>
              </a:rPr>
              <a:t>we need the character of a true messenger,</a:t>
            </a:r>
          </a:p>
          <a:p>
            <a:pPr algn="ctr"/>
            <a:r>
              <a:rPr lang="en-US" sz="2800" dirty="0">
                <a:latin typeface="Liberation Sans Narrow" panose="020B0606020202030204" pitchFamily="34" charset="0"/>
              </a:rPr>
              <a:t>which is the character of Christ.</a:t>
            </a:r>
          </a:p>
          <a:p>
            <a:pPr algn="ctr">
              <a:spcBef>
                <a:spcPts val="600"/>
              </a:spcBef>
            </a:pPr>
            <a:r>
              <a:rPr lang="en-US" sz="2000" dirty="0">
                <a:latin typeface="Liberation Sans Narrow" panose="020B0606020202030204" pitchFamily="34" charset="0"/>
              </a:rPr>
              <a:t>(Matthew 5:48)</a:t>
            </a:r>
            <a:endParaRPr lang="en-US" sz="2800" dirty="0">
              <a:latin typeface="Liberation Sans Narrow" panose="020B0606020202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83646"/>
            <a:ext cx="9171709" cy="557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3108" y="152400"/>
            <a:ext cx="6677364" cy="1143000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Can We Hear God’s Voice?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7319" y="2420888"/>
            <a:ext cx="7643866" cy="2873480"/>
          </a:xfrm>
        </p:spPr>
        <p:txBody>
          <a:bodyPr tIns="0"/>
          <a:lstStyle/>
          <a:p>
            <a:pPr marL="0" indent="0" algn="ctr"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“Wisdom calls aloud outside;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she raises her voice in the open squares.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She cries out in the chief concourses,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at the openings of the gates in the city.”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Proverbs 1:20-21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865"/>
            <a:ext cx="6215106" cy="679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230153" y="4026965"/>
            <a:ext cx="2507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Long-eared</a:t>
            </a:r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Owl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14546" y="152400"/>
            <a:ext cx="6605926" cy="1143000"/>
          </a:xfr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Does God Speak With Us?</a:t>
            </a:r>
          </a:p>
        </p:txBody>
      </p:sp>
      <p:sp>
        <p:nvSpPr>
          <p:cNvPr id="4" name="Richtungspfeil 3"/>
          <p:cNvSpPr/>
          <p:nvPr/>
        </p:nvSpPr>
        <p:spPr>
          <a:xfrm>
            <a:off x="1665272" y="1841833"/>
            <a:ext cx="3142132" cy="928694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80000" rtlCol="0" anchor="ctr"/>
          <a:lstStyle/>
          <a:p>
            <a:r>
              <a:rPr lang="en-US" sz="2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Through a Messenger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665272" y="2884300"/>
            <a:ext cx="2206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Nature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A prophet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A messenger</a:t>
            </a:r>
          </a:p>
        </p:txBody>
      </p:sp>
      <p:sp>
        <p:nvSpPr>
          <p:cNvPr id="6" name="Rechteck 5"/>
          <p:cNvSpPr/>
          <p:nvPr/>
        </p:nvSpPr>
        <p:spPr>
          <a:xfrm>
            <a:off x="4951420" y="1841833"/>
            <a:ext cx="2428892" cy="9286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Word of God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951420" y="2884300"/>
            <a:ext cx="228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Psalm 84:4-5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Numbers 12:6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Hebrews 1:1-2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1665272" y="4485039"/>
            <a:ext cx="3142132" cy="928694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80000" rtlCol="0" anchor="ctr"/>
          <a:lstStyle/>
          <a:p>
            <a:r>
              <a:rPr lang="en-US" sz="2000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Through His Spirit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665272" y="5527506"/>
            <a:ext cx="2206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Personally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To our heart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The silent voice</a:t>
            </a:r>
          </a:p>
        </p:txBody>
      </p:sp>
      <p:sp>
        <p:nvSpPr>
          <p:cNvPr id="10" name="Rechteck 9"/>
          <p:cNvSpPr/>
          <p:nvPr/>
        </p:nvSpPr>
        <p:spPr>
          <a:xfrm>
            <a:off x="4951420" y="4485039"/>
            <a:ext cx="2428892" cy="9286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Conscience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51420" y="5527506"/>
            <a:ext cx="228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Galatians 4:6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Romans 8:16</a:t>
            </a:r>
          </a:p>
          <a:p>
            <a:pPr marL="365760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1 Kings 9:12</a:t>
            </a:r>
          </a:p>
        </p:txBody>
      </p:sp>
      <p:sp>
        <p:nvSpPr>
          <p:cNvPr id="12" name="Ellipse 11"/>
          <p:cNvSpPr/>
          <p:nvPr/>
        </p:nvSpPr>
        <p:spPr>
          <a:xfrm>
            <a:off x="1022330" y="2056147"/>
            <a:ext cx="500066" cy="50006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1022330" y="4699353"/>
            <a:ext cx="500066" cy="50006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bldLvl="2"/>
      <p:bldP spid="6" grpId="0" animBg="1"/>
      <p:bldP spid="7" grpId="0" build="p" bldLvl="2"/>
      <p:bldP spid="8" grpId="0" animBg="1"/>
      <p:bldP spid="9" grpId="0" build="p" bldLvl="2"/>
      <p:bldP spid="10" grpId="0" animBg="1"/>
      <p:bldP spid="11" grpId="0" build="p" bldLvl="2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6858048" cy="1143000"/>
          </a:xfr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Messenger and the Spirit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Work Together</a:t>
            </a:r>
          </a:p>
        </p:txBody>
      </p:sp>
      <p:grpSp>
        <p:nvGrpSpPr>
          <p:cNvPr id="3" name="Gruppieren 11"/>
          <p:cNvGrpSpPr/>
          <p:nvPr/>
        </p:nvGrpSpPr>
        <p:grpSpPr>
          <a:xfrm>
            <a:off x="3527719" y="1856301"/>
            <a:ext cx="2160000" cy="4446016"/>
            <a:chOff x="1785918" y="2000240"/>
            <a:chExt cx="2160000" cy="4446016"/>
          </a:xfrm>
        </p:grpSpPr>
        <p:sp>
          <p:nvSpPr>
            <p:cNvPr id="6" name="Ellipse 5"/>
            <p:cNvSpPr/>
            <p:nvPr/>
          </p:nvSpPr>
          <p:spPr>
            <a:xfrm>
              <a:off x="1785918" y="2000240"/>
              <a:ext cx="2160000" cy="216000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The Word</a:t>
              </a:r>
            </a:p>
          </p:txBody>
        </p:sp>
        <p:sp>
          <p:nvSpPr>
            <p:cNvPr id="7" name="Ellipse 6"/>
            <p:cNvSpPr/>
            <p:nvPr/>
          </p:nvSpPr>
          <p:spPr>
            <a:xfrm>
              <a:off x="1785918" y="4286256"/>
              <a:ext cx="2160000" cy="216000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The Spirit</a:t>
              </a:r>
            </a:p>
          </p:txBody>
        </p:sp>
      </p:grpSp>
      <p:sp>
        <p:nvSpPr>
          <p:cNvPr id="8" name="Nach oben gekrümmter Pfeil 7"/>
          <p:cNvSpPr/>
          <p:nvPr/>
        </p:nvSpPr>
        <p:spPr>
          <a:xfrm rot="5400000">
            <a:off x="1500149" y="3579227"/>
            <a:ext cx="2857520" cy="1000164"/>
          </a:xfrm>
          <a:prstGeom prst="curved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Nach oben gekrümmter Pfeil 8"/>
          <p:cNvSpPr/>
          <p:nvPr/>
        </p:nvSpPr>
        <p:spPr>
          <a:xfrm rot="5400000" flipH="1" flipV="1">
            <a:off x="4857768" y="3579227"/>
            <a:ext cx="2857520" cy="1000164"/>
          </a:xfrm>
          <a:prstGeom prst="curved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21733" y="3848477"/>
            <a:ext cx="16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Acts 10:44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900351" y="3848477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John 14:26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3108" y="319086"/>
            <a:ext cx="6543692" cy="895336"/>
          </a:xfr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When We Don’t Recognize God</a:t>
            </a:r>
          </a:p>
        </p:txBody>
      </p:sp>
      <p:sp>
        <p:nvSpPr>
          <p:cNvPr id="4" name="Ellipse 3"/>
          <p:cNvSpPr/>
          <p:nvPr/>
        </p:nvSpPr>
        <p:spPr>
          <a:xfrm>
            <a:off x="2991388" y="1738428"/>
            <a:ext cx="1440000" cy="10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Word</a:t>
            </a:r>
          </a:p>
        </p:txBody>
      </p:sp>
      <p:sp>
        <p:nvSpPr>
          <p:cNvPr id="5" name="Ellipse 4"/>
          <p:cNvSpPr/>
          <p:nvPr/>
        </p:nvSpPr>
        <p:spPr>
          <a:xfrm>
            <a:off x="4542958" y="1738428"/>
            <a:ext cx="1440000" cy="10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Spirit</a:t>
            </a:r>
          </a:p>
        </p:txBody>
      </p:sp>
      <p:sp>
        <p:nvSpPr>
          <p:cNvPr id="6" name="Pfeil nach unten 5"/>
          <p:cNvSpPr/>
          <p:nvPr/>
        </p:nvSpPr>
        <p:spPr>
          <a:xfrm rot="2355776">
            <a:off x="2606301" y="2731566"/>
            <a:ext cx="360000" cy="1778779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feil nach unten 6"/>
          <p:cNvSpPr/>
          <p:nvPr/>
        </p:nvSpPr>
        <p:spPr>
          <a:xfrm rot="19244224" flipH="1">
            <a:off x="6088450" y="2696943"/>
            <a:ext cx="360000" cy="178027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736678" y="4425783"/>
            <a:ext cx="2714644" cy="121444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 in God’s place</a:t>
            </a:r>
          </a:p>
        </p:txBody>
      </p:sp>
      <p:sp>
        <p:nvSpPr>
          <p:cNvPr id="9" name="Ellipse 8"/>
          <p:cNvSpPr/>
          <p:nvPr/>
        </p:nvSpPr>
        <p:spPr>
          <a:xfrm>
            <a:off x="5737338" y="4425783"/>
            <a:ext cx="2714644" cy="121444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Self in God’s place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439370" y="1903003"/>
            <a:ext cx="144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Through a Messenger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094528" y="2069906"/>
            <a:ext cx="15001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Personally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79013" y="5745450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2 Thessalonians 2:4 Matthew 23:5-14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354879" y="574545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Exodus 5:2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3108" y="357166"/>
            <a:ext cx="6715172" cy="895336"/>
          </a:xfrm>
        </p:spPr>
        <p:txBody>
          <a:bodyPr/>
          <a:lstStyle/>
          <a:p>
            <a:pPr algn="l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If a Man is in the Place of God …</a:t>
            </a: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 rot="5400000" flipV="1">
            <a:off x="6348147" y="3130082"/>
            <a:ext cx="1482725" cy="1789112"/>
          </a:xfrm>
          <a:custGeom>
            <a:avLst/>
            <a:gdLst>
              <a:gd name="G0" fmla="+- 16079 0 0"/>
              <a:gd name="G1" fmla="+- 2606 0 0"/>
              <a:gd name="G2" fmla="+- 12158 0 2606"/>
              <a:gd name="G3" fmla="+- G2 0 2606"/>
              <a:gd name="G4" fmla="*/ G3 32768 32059"/>
              <a:gd name="G5" fmla="*/ G4 1 2"/>
              <a:gd name="G6" fmla="+- 21600 0 16079"/>
              <a:gd name="G7" fmla="*/ G6 2606 6079"/>
              <a:gd name="G8" fmla="+- G7 16079 0"/>
              <a:gd name="T0" fmla="*/ 16079 w 21600"/>
              <a:gd name="T1" fmla="*/ 0 h 21600"/>
              <a:gd name="T2" fmla="*/ 16079 w 21600"/>
              <a:gd name="T3" fmla="*/ 12158 h 21600"/>
              <a:gd name="T4" fmla="*/ 355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0 w 21600"/>
              <a:gd name="T13" fmla="*/ 12158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079" y="0"/>
                </a:lnTo>
                <a:lnTo>
                  <a:pt x="16079" y="2606"/>
                </a:lnTo>
                <a:lnTo>
                  <a:pt x="12427" y="2606"/>
                </a:lnTo>
                <a:cubicBezTo>
                  <a:pt x="5564" y="2606"/>
                  <a:pt x="0" y="6883"/>
                  <a:pt x="0" y="12158"/>
                </a:cubicBezTo>
                <a:lnTo>
                  <a:pt x="0" y="21600"/>
                </a:lnTo>
                <a:lnTo>
                  <a:pt x="7100" y="21600"/>
                </a:lnTo>
                <a:lnTo>
                  <a:pt x="7100" y="12158"/>
                </a:lnTo>
                <a:cubicBezTo>
                  <a:pt x="7100" y="10719"/>
                  <a:pt x="9485" y="9552"/>
                  <a:pt x="12427" y="9552"/>
                </a:cubicBezTo>
                <a:lnTo>
                  <a:pt x="16079" y="9552"/>
                </a:lnTo>
                <a:lnTo>
                  <a:pt x="16079" y="12158"/>
                </a:lnTo>
                <a:close/>
              </a:path>
            </a:pathLst>
          </a:custGeom>
          <a:solidFill>
            <a:srgbClr val="00B0F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10800000" wrap="none" anchor="ctr"/>
          <a:lstStyle/>
          <a:p>
            <a:pPr algn="ctr"/>
            <a:endParaRPr lang="en-US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967780" y="1855928"/>
            <a:ext cx="2743200" cy="895336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Word through the Messenger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46689" y="4926349"/>
            <a:ext cx="1488227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Messenger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17322" y="3173739"/>
            <a:ext cx="11557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87534" y="3173739"/>
            <a:ext cx="10795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5400000" flipV="1">
            <a:off x="1865931" y="2818927"/>
            <a:ext cx="928694" cy="1428760"/>
          </a:xfrm>
          <a:prstGeom prst="upArrow">
            <a:avLst>
              <a:gd name="adj1" fmla="val 59464"/>
              <a:gd name="adj2" fmla="val 31257"/>
            </a:avLst>
          </a:prstGeom>
          <a:solidFill>
            <a:srgbClr val="00B0F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square" anchor="ctr"/>
          <a:lstStyle/>
          <a:p>
            <a:pPr algn="ctr">
              <a:lnSpc>
                <a:spcPct val="80000"/>
              </a:lnSpc>
            </a:pPr>
            <a:endParaRPr lang="en-US" sz="1600" b="1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911534" y="3173739"/>
            <a:ext cx="11557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755466" y="3173739"/>
            <a:ext cx="1079500" cy="7191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155266" y="4780287"/>
            <a:ext cx="1079500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/>
          <a:lstStyle/>
          <a:p>
            <a:pPr algn="ctr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363378" y="4077072"/>
            <a:ext cx="15716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Liberation Sans Narrow" panose="020B0606020202030204" pitchFamily="34" charset="0"/>
              </a:rPr>
              <a:t>Binds affection and loyalty</a:t>
            </a:r>
            <a:br>
              <a:rPr lang="en-US" sz="1600" b="1" dirty="0">
                <a:latin typeface="Liberation Sans Narrow" panose="020B0606020202030204" pitchFamily="34" charset="0"/>
              </a:rPr>
            </a:br>
            <a:r>
              <a:rPr lang="en-US" sz="1600" b="1" dirty="0">
                <a:latin typeface="Liberation Sans Narrow" panose="020B0606020202030204" pitchFamily="34" charset="0"/>
              </a:rPr>
              <a:t>to himself</a:t>
            </a: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531404" y="1844824"/>
            <a:ext cx="2743200" cy="90644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Man in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Place</a:t>
            </a: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572000" y="1643050"/>
            <a:ext cx="0" cy="49911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89498" y="4140531"/>
            <a:ext cx="22145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Liberation Sans Narrow" panose="020B0606020202030204" pitchFamily="34" charset="0"/>
              </a:rPr>
              <a:t>Leads to a personal connection with God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3108" y="214298"/>
            <a:ext cx="6786610" cy="1143000"/>
          </a:xfr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If a Man is in the Place of God …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1150956" y="2420888"/>
            <a:ext cx="3349036" cy="324036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In Economy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Killer Product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Monopoly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Cartel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In Agriculture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Hybrid Seeds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Genetically-Altered Seeds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Patents on Seeds</a:t>
            </a: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718866" y="2420888"/>
            <a:ext cx="3741566" cy="345638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In Politics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Dictatorship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Information Monopoly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Power Monopoly</a:t>
            </a:r>
          </a:p>
          <a:p>
            <a:pPr marL="0" indent="0">
              <a:buNone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In Religion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Babylon </a:t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(Genesis 10:8-10; Genesis 11:1-4)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 </a:t>
            </a:r>
          </a:p>
          <a:p>
            <a:pPr marL="457200" lvl="1" indent="-274320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Priesthood</a:t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</a:b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</a:rPr>
              <a:t>(Ezekiel 28:2; 2 Thessalonians 2:4)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 Narrow" panose="020B060602020203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3700" y="1714488"/>
            <a:ext cx="6248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Dependence on One Man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</p:bldLst>
  </p:timing>
</p:sld>
</file>

<file path=ppt/theme/theme1.xml><?xml version="1.0" encoding="utf-8"?>
<a:theme xmlns:a="http://schemas.openxmlformats.org/drawingml/2006/main" name="HolyBible507 print PowerPlugs Templates for PowerPoint">
  <a:themeElements>
    <a:clrScheme name="Benutzerdefiniert 2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4C6600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HolyBible507 print PowerPlugs Templates for PowerPoint</Template>
  <TotalTime>80</TotalTime>
  <Words>602</Words>
  <Application>Microsoft Office PowerPoint</Application>
  <PresentationFormat>On-screen Show (4:3)</PresentationFormat>
  <Paragraphs>141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Liberation Sans</vt:lpstr>
      <vt:lpstr>Liberation Sans Narrow</vt:lpstr>
      <vt:lpstr>Wingdings</vt:lpstr>
      <vt:lpstr>HolyBible507 print PowerPlugs Templates for PowerPoint</vt:lpstr>
      <vt:lpstr>How Does God Speak With Us?</vt:lpstr>
      <vt:lpstr>PowerPoint Presentation</vt:lpstr>
      <vt:lpstr>Can We Hear God’s Voice?</vt:lpstr>
      <vt:lpstr>PowerPoint Presentation</vt:lpstr>
      <vt:lpstr>How Does God Speak With Us?</vt:lpstr>
      <vt:lpstr>The Messenger and the Spirit Work Together</vt:lpstr>
      <vt:lpstr>When We Don’t Recognize God</vt:lpstr>
      <vt:lpstr>If a Man is in the Place of God …</vt:lpstr>
      <vt:lpstr>If a Man is in the Place of God …</vt:lpstr>
      <vt:lpstr>When We Don’t Recognize God</vt:lpstr>
      <vt:lpstr>The Character of God’s Messenger</vt:lpstr>
      <vt:lpstr>How to Recognize God’s Messenger?</vt:lpstr>
      <vt:lpstr>How to Recognize God’s Messenger?</vt:lpstr>
      <vt:lpstr>How Do We Recognize God’s Voice?</vt:lpstr>
      <vt:lpstr>How Do We Recognize God’s Voice?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spricht Gott mit uns?</dc:title>
  <dc:creator>Frank Zimmerman</dc:creator>
  <cp:lastModifiedBy>Frank Zimmerman</cp:lastModifiedBy>
  <cp:revision>33</cp:revision>
  <dcterms:created xsi:type="dcterms:W3CDTF">2008-05-02T19:45:38Z</dcterms:created>
  <dcterms:modified xsi:type="dcterms:W3CDTF">2025-05-10T20:37:59Z</dcterms:modified>
</cp:coreProperties>
</file>